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7" r:id="rId2"/>
    <p:sldId id="287" r:id="rId3"/>
    <p:sldId id="286" r:id="rId4"/>
    <p:sldId id="296" r:id="rId5"/>
    <p:sldId id="292" r:id="rId6"/>
    <p:sldId id="273" r:id="rId7"/>
    <p:sldId id="284"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93"/>
    <p:restoredTop sz="84324" autoAdjust="0"/>
  </p:normalViewPr>
  <p:slideViewPr>
    <p:cSldViewPr snapToGrid="0" snapToObjects="1">
      <p:cViewPr>
        <p:scale>
          <a:sx n="70" d="100"/>
          <a:sy n="70" d="100"/>
        </p:scale>
        <p:origin x="-162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8/20/2018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‹N°›</a:t>
            </a:fld>
            <a:endParaRPr lang="en-US"/>
          </a:p>
        </p:txBody>
      </p:sp>
    </p:spTree>
    <p:extLst>
      <p:ext uri="{BB962C8B-B14F-4D97-AF65-F5344CB8AC3E}">
        <p14:creationId xmlns:p14="http://schemas.microsoft.com/office/powerpoint/2010/main" val="4224522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8/20/2018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8/20/2018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8/20/2018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8/20/2018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8/20/2018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8/20/2018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8/20/2018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8/20/2018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8/20/2018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8/20/2018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8/20/2018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8/20/2018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rtl="1"/>
            <a:r>
              <a:rPr lang="ar-SY" dirty="0" smtClean="0">
                <a:latin typeface="Sakkal Majalla" panose="02000000000000000000" pitchFamily="2" charset="-78"/>
                <a:cs typeface="Sakkal Majalla" panose="02000000000000000000" pitchFamily="2" charset="-78"/>
              </a:rPr>
              <a:t>الدورة التدريبية المتقدمة في الجريمة الإلكترونية لفائدة القضاة والمدعين العامين</a:t>
            </a:r>
            <a:endParaRPr lang="en-US" dirty="0"/>
          </a:p>
        </p:txBody>
      </p:sp>
      <p:sp>
        <p:nvSpPr>
          <p:cNvPr id="3" name="Subtitle 2"/>
          <p:cNvSpPr>
            <a:spLocks noGrp="1"/>
          </p:cNvSpPr>
          <p:nvPr>
            <p:ph type="subTitle" idx="1"/>
          </p:nvPr>
        </p:nvSpPr>
        <p:spPr/>
        <p:txBody>
          <a:bodyPr/>
          <a:lstStyle/>
          <a:p>
            <a:r>
              <a:rPr lang="ar-SY" dirty="0" smtClean="0">
                <a:latin typeface="Sakkal Majalla" panose="02000000000000000000" pitchFamily="2" charset="-78"/>
                <a:cs typeface="Sakkal Majalla" panose="02000000000000000000" pitchFamily="2" charset="-78"/>
              </a:rPr>
              <a:t>الحصة 3.4.2</a:t>
            </a:r>
          </a:p>
          <a:p>
            <a:r>
              <a:rPr lang="ar-SY" dirty="0" smtClean="0">
                <a:solidFill>
                  <a:schemeClr val="bg1">
                    <a:lumMod val="65000"/>
                  </a:schemeClr>
                </a:solidFill>
                <a:latin typeface="Sakkal Majalla" panose="02000000000000000000" pitchFamily="2" charset="-78"/>
                <a:cs typeface="Sakkal Majalla" panose="02000000000000000000" pitchFamily="2" charset="-78"/>
              </a:rPr>
              <a:t>اختتام الدورة التدريبية</a:t>
            </a:r>
            <a:endParaRPr lang="ar-SY" dirty="0" smtClean="0">
              <a:solidFill>
                <a:schemeClr val="bg1">
                  <a:lumMod val="65000"/>
                </a:schemeClr>
              </a:solidFill>
            </a:endParaRPr>
          </a:p>
        </p:txBody>
      </p:sp>
      <p:pic>
        <p:nvPicPr>
          <p:cNvPr id="4" name="Picture 3" descr="COE.png"/>
          <p:cNvPicPr>
            <a:picLocks noChangeAspect="1"/>
          </p:cNvPicPr>
          <p:nvPr/>
        </p:nvPicPr>
        <p:blipFill>
          <a:blip r:embed="rId2"/>
          <a:stretch>
            <a:fillRect/>
          </a:stretch>
        </p:blipFill>
        <p:spPr>
          <a:xfrm>
            <a:off x="1517650" y="552450"/>
            <a:ext cx="6108700" cy="11049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pPr rtl="1"/>
            <a:r>
              <a:rPr lang="ar-SY" b="1" dirty="0" smtClean="0">
                <a:latin typeface="Sakkal Majalla" panose="02000000000000000000" pitchFamily="2" charset="-78"/>
                <a:cs typeface="Sakkal Majalla" panose="02000000000000000000" pitchFamily="2" charset="-78"/>
              </a:rPr>
              <a:t>الهدف من الحصة</a:t>
            </a:r>
            <a:endParaRPr lang="en-US" b="1"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457200" y="1305440"/>
            <a:ext cx="8229600" cy="4884299"/>
          </a:xfrm>
        </p:spPr>
        <p:txBody>
          <a:bodyPr>
            <a:normAutofit/>
          </a:bodyPr>
          <a:lstStyle/>
          <a:p>
            <a:pPr algn="just" rtl="1"/>
            <a:r>
              <a:rPr lang="ar-SY" sz="4000" dirty="0" smtClean="0">
                <a:latin typeface="Sakkal Majalla" panose="02000000000000000000" pitchFamily="2" charset="-78"/>
                <a:cs typeface="Sakkal Majalla" panose="02000000000000000000" pitchFamily="2" charset="-78"/>
              </a:rPr>
              <a:t>صممت هذه الحصة لتمكين المشاركين من تقديم تعليقاتهم وملاحظاتهم حول الدورة التدريبية ولمساعدة المدرب على تحديد أي مجالات تحتاج إلى تحسينات. وهي مناسبة أيضا بالنسبة للمدرب للتذكير بمحتوى الدورة التدريبية، الغاية منها وأهدافها.</a:t>
            </a:r>
          </a:p>
        </p:txBody>
      </p:sp>
    </p:spTree>
    <p:extLst>
      <p:ext uri="{BB962C8B-B14F-4D97-AF65-F5344CB8AC3E}">
        <p14:creationId xmlns:p14="http://schemas.microsoft.com/office/powerpoint/2010/main" val="2909096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3116"/>
          </a:xfrm>
        </p:spPr>
        <p:txBody>
          <a:bodyPr>
            <a:normAutofit/>
          </a:bodyPr>
          <a:lstStyle/>
          <a:p>
            <a:pPr rtl="1"/>
            <a:r>
              <a:rPr lang="ar-SY" sz="4800" b="1" dirty="0" smtClean="0">
                <a:latin typeface="Sakkal Majalla" panose="02000000000000000000" pitchFamily="2" charset="-78"/>
                <a:cs typeface="Sakkal Majalla" panose="02000000000000000000" pitchFamily="2" charset="-78"/>
              </a:rPr>
              <a:t>أهداف الحصة</a:t>
            </a:r>
            <a:endParaRPr lang="en-US" sz="4800" b="1"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457200" y="1600200"/>
            <a:ext cx="8229600" cy="4898158"/>
          </a:xfrm>
        </p:spPr>
        <p:txBody>
          <a:bodyPr>
            <a:normAutofit/>
          </a:bodyPr>
          <a:lstStyle/>
          <a:p>
            <a:pPr marL="0" indent="0" algn="r" rtl="1">
              <a:buNone/>
            </a:pPr>
            <a:r>
              <a:rPr lang="ar-SY" dirty="0" smtClean="0">
                <a:latin typeface="Sakkal Majalla" panose="02000000000000000000" pitchFamily="2" charset="-78"/>
                <a:cs typeface="Sakkal Majalla" panose="02000000000000000000" pitchFamily="2" charset="-78"/>
              </a:rPr>
              <a:t>عند نهاية هذه الحصة، سيكون المشاركون قادرين على:</a:t>
            </a:r>
          </a:p>
          <a:p>
            <a:pPr algn="r" rtl="1">
              <a:buFont typeface="Arial" charset="0"/>
              <a:buChar char="•"/>
            </a:pPr>
            <a:r>
              <a:rPr lang="ar-SY" dirty="0" smtClean="0">
                <a:latin typeface="Sakkal Majalla" panose="02000000000000000000" pitchFamily="2" charset="-78"/>
                <a:cs typeface="Sakkal Majalla" panose="02000000000000000000" pitchFamily="2" charset="-78"/>
              </a:rPr>
              <a:t>تقديم تعليقات ملائمة حول الدورة التدريبية وفعاليتها</a:t>
            </a:r>
          </a:p>
          <a:p>
            <a:pPr algn="r" rtl="1">
              <a:buFont typeface="Arial" charset="0"/>
              <a:buChar char="•"/>
            </a:pPr>
            <a:r>
              <a:rPr lang="ar-SY" dirty="0" smtClean="0">
                <a:latin typeface="Sakkal Majalla" panose="02000000000000000000" pitchFamily="2" charset="-78"/>
                <a:cs typeface="Sakkal Majalla" panose="02000000000000000000" pitchFamily="2" charset="-78"/>
              </a:rPr>
              <a:t>ملء استمارات تقييم الدورة التدريبية لمجلس أوروبا</a:t>
            </a:r>
          </a:p>
          <a:p>
            <a:pPr algn="r" rtl="1">
              <a:buFont typeface="Arial" charset="0"/>
              <a:buChar char="•"/>
            </a:pPr>
            <a:r>
              <a:rPr lang="ar-SY" dirty="0" smtClean="0">
                <a:latin typeface="Sakkal Majalla" panose="02000000000000000000" pitchFamily="2" charset="-78"/>
                <a:cs typeface="Sakkal Majalla" panose="02000000000000000000" pitchFamily="2" charset="-78"/>
              </a:rPr>
              <a:t>تحديد المستوى الموالي للتعلم الذي يحتاجون إليه من أجل تحسين معرفتهم ومهاراتهم ذات الصلة بموضوع الدورة التدريبية.</a:t>
            </a:r>
            <a:endParaRPr lang="ar-SY" dirty="0" smtClean="0"/>
          </a:p>
        </p:txBody>
      </p:sp>
    </p:spTree>
    <p:extLst>
      <p:ext uri="{BB962C8B-B14F-4D97-AF65-F5344CB8AC3E}">
        <p14:creationId xmlns:p14="http://schemas.microsoft.com/office/powerpoint/2010/main" val="1266109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normAutofit/>
          </a:bodyPr>
          <a:lstStyle/>
          <a:p>
            <a:pPr rtl="1"/>
            <a:r>
              <a:rPr lang="ar-SY" b="1" dirty="0" smtClean="0">
                <a:latin typeface="Sakkal Majalla" panose="02000000000000000000" pitchFamily="2" charset="-78"/>
                <a:cs typeface="Sakkal Majalla" panose="02000000000000000000" pitchFamily="2" charset="-78"/>
              </a:rPr>
              <a:t>أهداف الدورة التدريبية</a:t>
            </a:r>
            <a:endParaRPr lang="en-US" b="1" dirty="0"/>
          </a:p>
        </p:txBody>
      </p:sp>
      <p:sp>
        <p:nvSpPr>
          <p:cNvPr id="3" name="Content Placeholder 2"/>
          <p:cNvSpPr>
            <a:spLocks noGrp="1"/>
          </p:cNvSpPr>
          <p:nvPr>
            <p:ph idx="1"/>
          </p:nvPr>
        </p:nvSpPr>
        <p:spPr>
          <a:xfrm>
            <a:off x="457200" y="1225515"/>
            <a:ext cx="8229600" cy="5363849"/>
          </a:xfrm>
        </p:spPr>
        <p:txBody>
          <a:bodyPr>
            <a:noAutofit/>
          </a:bodyPr>
          <a:lstStyle/>
          <a:p>
            <a:pPr marL="0" indent="0" algn="r" rtl="1">
              <a:spcBef>
                <a:spcPts val="0"/>
              </a:spcBef>
              <a:buNone/>
            </a:pPr>
            <a:r>
              <a:rPr lang="ar-SY" sz="2600" dirty="0" smtClean="0">
                <a:latin typeface="Sakkal Majalla" panose="02000000000000000000" pitchFamily="2" charset="-78"/>
                <a:cs typeface="Sakkal Majalla" panose="02000000000000000000" pitchFamily="2" charset="-78"/>
              </a:rPr>
              <a:t>في نهاية الدورة التدريبية، سيكون المشاركون قادرين على النظر في القضايا ذات الصلة بالتحقيقات في الجرائم الإلكترونية، بما في ذلك:</a:t>
            </a:r>
          </a:p>
          <a:p>
            <a:pPr algn="r" rtl="1">
              <a:spcBef>
                <a:spcPts val="0"/>
              </a:spcBef>
              <a:buFont typeface="Arial" charset="0"/>
              <a:buChar char="•"/>
            </a:pPr>
            <a:r>
              <a:rPr lang="ar-SY" sz="2600" dirty="0" smtClean="0">
                <a:latin typeface="Sakkal Majalla" panose="02000000000000000000" pitchFamily="2" charset="-78"/>
                <a:cs typeface="Sakkal Majalla" panose="02000000000000000000" pitchFamily="2" charset="-78"/>
              </a:rPr>
              <a:t>إجراء تحقيق،</a:t>
            </a:r>
          </a:p>
          <a:p>
            <a:pPr algn="r" rtl="1">
              <a:spcBef>
                <a:spcPts val="0"/>
              </a:spcBef>
              <a:buFont typeface="Arial" charset="0"/>
              <a:buChar char="•"/>
            </a:pPr>
            <a:r>
              <a:rPr lang="ar-SY" sz="2600" dirty="0" smtClean="0">
                <a:latin typeface="Sakkal Majalla" panose="02000000000000000000" pitchFamily="2" charset="-78"/>
                <a:cs typeface="Sakkal Majalla" panose="02000000000000000000" pitchFamily="2" charset="-78"/>
              </a:rPr>
              <a:t>تحديد أنواع الجرائم المرتبكة،</a:t>
            </a:r>
          </a:p>
          <a:p>
            <a:pPr algn="r" rtl="1">
              <a:spcBef>
                <a:spcPts val="0"/>
              </a:spcBef>
              <a:buFont typeface="Arial" charset="0"/>
              <a:buChar char="•"/>
            </a:pPr>
            <a:r>
              <a:rPr lang="ar-SY" sz="2600" dirty="0" smtClean="0">
                <a:latin typeface="Sakkal Majalla" panose="02000000000000000000" pitchFamily="2" charset="-78"/>
                <a:cs typeface="Sakkal Majalla" panose="02000000000000000000" pitchFamily="2" charset="-78"/>
              </a:rPr>
              <a:t>تحديد موقع الأدلة، والشهود والمشتبه بهم،</a:t>
            </a:r>
          </a:p>
          <a:p>
            <a:pPr algn="r" rtl="1">
              <a:spcBef>
                <a:spcPts val="0"/>
              </a:spcBef>
              <a:buFont typeface="Arial" charset="0"/>
              <a:buChar char="•"/>
            </a:pPr>
            <a:r>
              <a:rPr lang="ar-SY" sz="2600" dirty="0" smtClean="0">
                <a:latin typeface="Sakkal Majalla" panose="02000000000000000000" pitchFamily="2" charset="-78"/>
                <a:cs typeface="Sakkal Majalla" panose="02000000000000000000" pitchFamily="2" charset="-78"/>
              </a:rPr>
              <a:t>تأمين الأدلة بطريقة مقبولة، بغض النظر عن مكان احتجازها،</a:t>
            </a:r>
          </a:p>
          <a:p>
            <a:pPr algn="r" rtl="1">
              <a:spcBef>
                <a:spcPts val="0"/>
              </a:spcBef>
              <a:buFont typeface="Arial" charset="0"/>
              <a:buChar char="•"/>
            </a:pPr>
            <a:r>
              <a:rPr lang="ar-SY" sz="2600" dirty="0" smtClean="0">
                <a:latin typeface="Sakkal Majalla" panose="02000000000000000000" pitchFamily="2" charset="-78"/>
                <a:cs typeface="Sakkal Majalla" panose="02000000000000000000" pitchFamily="2" charset="-78"/>
              </a:rPr>
              <a:t>الإعداد لأنشطة البحث والمصادرة التي تنطوي على أدلة إلكترونية،</a:t>
            </a:r>
          </a:p>
          <a:p>
            <a:pPr algn="r" rtl="1">
              <a:spcBef>
                <a:spcPts val="0"/>
              </a:spcBef>
              <a:buFont typeface="Arial" charset="0"/>
              <a:buChar char="•"/>
            </a:pPr>
            <a:r>
              <a:rPr lang="ar-SY" sz="2600" dirty="0" smtClean="0">
                <a:latin typeface="Sakkal Majalla" panose="02000000000000000000" pitchFamily="2" charset="-78"/>
                <a:cs typeface="Sakkal Majalla" panose="02000000000000000000" pitchFamily="2" charset="-78"/>
              </a:rPr>
              <a:t>التعامل مع الأجهزة الرقمية التي تشكل جزءا من التحقيق،</a:t>
            </a:r>
          </a:p>
          <a:p>
            <a:pPr algn="r" rtl="1">
              <a:spcBef>
                <a:spcPts val="0"/>
              </a:spcBef>
              <a:buFont typeface="Arial" charset="0"/>
              <a:buChar char="•"/>
            </a:pPr>
            <a:r>
              <a:rPr lang="ar-SY" sz="2600" dirty="0" smtClean="0">
                <a:latin typeface="Sakkal Majalla" panose="02000000000000000000" pitchFamily="2" charset="-78"/>
                <a:cs typeface="Sakkal Majalla" panose="02000000000000000000" pitchFamily="2" charset="-78"/>
              </a:rPr>
              <a:t>تقديم لمحة عن القضية إلى الاختصاصيين في الطب الشرعي وغيرهم من الأشخاص الضروريين لدعم مرحلة التحقيق،</a:t>
            </a:r>
          </a:p>
          <a:p>
            <a:pPr algn="r" rtl="1">
              <a:spcBef>
                <a:spcPts val="0"/>
              </a:spcBef>
              <a:buFont typeface="Arial" charset="0"/>
              <a:buChar char="•"/>
            </a:pPr>
            <a:r>
              <a:rPr lang="ar-SY" sz="2600" dirty="0" smtClean="0">
                <a:latin typeface="Sakkal Majalla" panose="02000000000000000000" pitchFamily="2" charset="-78"/>
                <a:cs typeface="Sakkal Majalla" panose="02000000000000000000" pitchFamily="2" charset="-78"/>
              </a:rPr>
              <a:t>التحضير للمقابلات مع المشتبه بهم،</a:t>
            </a:r>
          </a:p>
          <a:p>
            <a:pPr algn="r" rtl="1">
              <a:spcBef>
                <a:spcPts val="0"/>
              </a:spcBef>
              <a:buFont typeface="Arial" charset="0"/>
              <a:buChar char="•"/>
            </a:pPr>
            <a:r>
              <a:rPr lang="ar-SY" sz="2600" dirty="0" smtClean="0">
                <a:latin typeface="Sakkal Majalla" panose="02000000000000000000" pitchFamily="2" charset="-78"/>
                <a:cs typeface="Sakkal Majalla" panose="02000000000000000000" pitchFamily="2" charset="-78"/>
              </a:rPr>
              <a:t>تقديم الأدلة على الجرائم الإلكترونية،</a:t>
            </a:r>
          </a:p>
          <a:p>
            <a:pPr algn="r" rtl="1">
              <a:spcBef>
                <a:spcPts val="0"/>
              </a:spcBef>
              <a:buFont typeface="Arial" charset="0"/>
              <a:buChar char="•"/>
            </a:pPr>
            <a:r>
              <a:rPr lang="ar-SY" sz="2600" dirty="0" smtClean="0">
                <a:latin typeface="Sakkal Majalla" panose="02000000000000000000" pitchFamily="2" charset="-78"/>
                <a:cs typeface="Sakkal Majalla" panose="02000000000000000000" pitchFamily="2" charset="-78"/>
              </a:rPr>
              <a:t>النظر في الجوانب ذات الصلة خلال الإجراء القضائي.</a:t>
            </a:r>
          </a:p>
        </p:txBody>
      </p:sp>
    </p:spTree>
    <p:extLst>
      <p:ext uri="{BB962C8B-B14F-4D97-AF65-F5344CB8AC3E}">
        <p14:creationId xmlns:p14="http://schemas.microsoft.com/office/powerpoint/2010/main" val="3353684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ar-SY" sz="4800" b="1" dirty="0" smtClean="0">
                <a:latin typeface="Sakkal Majalla" panose="02000000000000000000" pitchFamily="2" charset="-78"/>
                <a:cs typeface="Sakkal Majalla" panose="02000000000000000000" pitchFamily="2" charset="-78"/>
              </a:rPr>
              <a:t>الجدول الزمني</a:t>
            </a:r>
            <a:endParaRPr lang="en-US" sz="48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4022753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marL="0" indent="0" algn="r" rtl="1">
              <a:buNone/>
            </a:pPr>
            <a:r>
              <a:rPr lang="ar-SY" sz="3600" dirty="0">
                <a:latin typeface="Sakkal Majalla" panose="02000000000000000000" pitchFamily="2" charset="-78"/>
                <a:cs typeface="Sakkal Majalla" panose="02000000000000000000" pitchFamily="2" charset="-78"/>
              </a:rPr>
              <a:t>عند نهاية هذه الحصة، سيكون المشاركون قادرين على:</a:t>
            </a:r>
          </a:p>
          <a:p>
            <a:pPr algn="r" rtl="1">
              <a:buFont typeface="Arial" charset="0"/>
              <a:buChar char="•"/>
            </a:pPr>
            <a:r>
              <a:rPr lang="ar-SY" sz="3600" dirty="0">
                <a:latin typeface="Sakkal Majalla" panose="02000000000000000000" pitchFamily="2" charset="-78"/>
                <a:cs typeface="Sakkal Majalla" panose="02000000000000000000" pitchFamily="2" charset="-78"/>
              </a:rPr>
              <a:t>تقديم تعليقات ملائمة حول الدورة التدريبية وفعاليتها</a:t>
            </a:r>
          </a:p>
          <a:p>
            <a:pPr algn="r" rtl="1">
              <a:buFont typeface="Arial" charset="0"/>
              <a:buChar char="•"/>
            </a:pPr>
            <a:r>
              <a:rPr lang="ar-SY" sz="3600" dirty="0">
                <a:latin typeface="Sakkal Majalla" panose="02000000000000000000" pitchFamily="2" charset="-78"/>
                <a:cs typeface="Sakkal Majalla" panose="02000000000000000000" pitchFamily="2" charset="-78"/>
              </a:rPr>
              <a:t>ملء استمارات تقييم الدورة التدريبية لمجلس أوروبا</a:t>
            </a:r>
          </a:p>
          <a:p>
            <a:pPr algn="r" rtl="1">
              <a:buFont typeface="Arial" charset="0"/>
              <a:buChar char="•"/>
            </a:pPr>
            <a:r>
              <a:rPr lang="ar-SY" sz="3600" dirty="0">
                <a:latin typeface="Sakkal Majalla" panose="02000000000000000000" pitchFamily="2" charset="-78"/>
                <a:cs typeface="Sakkal Majalla" panose="02000000000000000000" pitchFamily="2" charset="-78"/>
              </a:rPr>
              <a:t>تحديد المستوى الموالي للتعلم الذي يحتاجون إليه من أجل تحسين معرفتهم ومهاراتهم ذات الصلة بموضوع الدورة التدريبية</a:t>
            </a:r>
            <a:r>
              <a:rPr lang="ar-SY" sz="3600" dirty="0" smtClean="0">
                <a:latin typeface="Sakkal Majalla" panose="02000000000000000000" pitchFamily="2" charset="-78"/>
                <a:cs typeface="Sakkal Majalla" panose="02000000000000000000" pitchFamily="2" charset="-78"/>
              </a:rPr>
              <a:t>.</a:t>
            </a:r>
            <a:endParaRPr lang="ar-SY" sz="3600" dirty="0"/>
          </a:p>
        </p:txBody>
      </p:sp>
      <p:sp>
        <p:nvSpPr>
          <p:cNvPr id="4" name="Title 1"/>
          <p:cNvSpPr>
            <a:spLocks noGrp="1"/>
          </p:cNvSpPr>
          <p:nvPr>
            <p:ph type="title"/>
          </p:nvPr>
        </p:nvSpPr>
        <p:spPr>
          <a:xfrm>
            <a:off x="457200" y="274638"/>
            <a:ext cx="8229600" cy="773266"/>
          </a:xfrm>
        </p:spPr>
        <p:txBody>
          <a:bodyPr>
            <a:normAutofit/>
          </a:bodyPr>
          <a:lstStyle/>
          <a:p>
            <a:pPr rtl="1"/>
            <a:r>
              <a:rPr lang="ar-SY" b="1" dirty="0" smtClean="0">
                <a:latin typeface="Sakkal Majalla" panose="02000000000000000000" pitchFamily="2" charset="-78"/>
                <a:cs typeface="Sakkal Majalla" panose="02000000000000000000" pitchFamily="2" charset="-78"/>
              </a:rPr>
              <a:t>ملخص أهداف الحصة</a:t>
            </a:r>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2225033" y="4490997"/>
            <a:ext cx="4693914" cy="1015663"/>
          </a:xfrm>
          <a:prstGeom prst="rect">
            <a:avLst/>
          </a:prstGeom>
          <a:noFill/>
        </p:spPr>
        <p:txBody>
          <a:bodyPr wrap="none" rtlCol="0">
            <a:spAutoFit/>
          </a:bodyPr>
          <a:lstStyle/>
          <a:p>
            <a:pPr algn="r" rtl="1"/>
            <a:r>
              <a:rPr lang="ar-SY" sz="6000" b="1" dirty="0" smtClean="0">
                <a:latin typeface="Sakkal Majalla" panose="02000000000000000000" pitchFamily="2" charset="-78"/>
                <a:cs typeface="Sakkal Majalla" panose="02000000000000000000" pitchFamily="2" charset="-78"/>
              </a:rPr>
              <a:t>هل لديكم أي أسئلة</a:t>
            </a:r>
            <a:endParaRPr lang="en-GB" sz="6000" b="1" dirty="0">
              <a:latin typeface="Sakkal Majalla" panose="02000000000000000000" pitchFamily="2" charset="-78"/>
              <a:cs typeface="Sakkal Majalla" panose="02000000000000000000" pitchFamily="2" charset="-7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307</TotalTime>
  <Words>261</Words>
  <Application>Microsoft Office PowerPoint</Application>
  <PresentationFormat>Affichage à l'écran (4:3)</PresentationFormat>
  <Paragraphs>30</Paragraphs>
  <Slides>7</Slides>
  <Notes>1</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Office Theme</vt:lpstr>
      <vt:lpstr>الدورة التدريبية المتقدمة في الجريمة الإلكترونية لفائدة القضاة والمدعين العامين</vt:lpstr>
      <vt:lpstr>الهدف من الحصة</vt:lpstr>
      <vt:lpstr>أهداف الحصة</vt:lpstr>
      <vt:lpstr>أهداف الدورة التدريبية</vt:lpstr>
      <vt:lpstr>الجدول الزمني</vt:lpstr>
      <vt:lpstr>ملخص أهداف الحصة</vt:lpstr>
      <vt:lpstr>Présentation PowerPoint</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admin</cp:lastModifiedBy>
  <cp:revision>39</cp:revision>
  <dcterms:created xsi:type="dcterms:W3CDTF">2012-01-27T12:20:24Z</dcterms:created>
  <dcterms:modified xsi:type="dcterms:W3CDTF">2018-08-20T20:34:22Z</dcterms:modified>
</cp:coreProperties>
</file>